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2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25" r:id="rId21"/>
    <p:sldId id="274" r:id="rId22"/>
    <p:sldId id="290" r:id="rId23"/>
    <p:sldId id="298" r:id="rId24"/>
    <p:sldId id="299" r:id="rId25"/>
    <p:sldId id="296" r:id="rId26"/>
    <p:sldId id="326" r:id="rId27"/>
    <p:sldId id="294" r:id="rId28"/>
    <p:sldId id="291" r:id="rId29"/>
    <p:sldId id="292" r:id="rId30"/>
    <p:sldId id="293" r:id="rId31"/>
    <p:sldId id="297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287" r:id="rId70"/>
    <p:sldId id="288" r:id="rId71"/>
    <p:sldId id="289" r:id="rId72"/>
  </p:sldIdLst>
  <p:sldSz cx="18288000" cy="10287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Pretendard Bold" panose="020B0600000101010101" charset="-127"/>
      <p:bold r:id="rId77"/>
    </p:embeddedFont>
    <p:embeddedFont>
      <p:font typeface="Pretendard ExtraBold" panose="020B0600000101010101" charset="-127"/>
      <p:bold r:id="rId78"/>
    </p:embeddedFont>
    <p:embeddedFont>
      <p:font typeface="맑은 고딕" panose="020B0503020000020004" pitchFamily="50" charset="-127"/>
      <p:regular r:id="rId79"/>
      <p:bold r:id="rId80"/>
    </p:embeddedFont>
    <p:embeddedFont>
      <p:font typeface="Pretendard Black" panose="020B0600000101010101" charset="-127"/>
      <p:bold r:id="rId81"/>
    </p:embeddedFont>
    <p:embeddedFont>
      <p:font typeface="Pretendard Regular" panose="020B0600000101010101" charset="-127"/>
      <p:regular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66.png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5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445500" y="2654300"/>
            <a:ext cx="53975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" y="1612900"/>
            <a:ext cx="96774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10000" b="0" i="1" u="none" strike="noStrike">
                <a:solidFill>
                  <a:srgbClr val="58CCFF"/>
                </a:solidFill>
                <a:ea typeface="establish Retrosans"/>
              </a:rPr>
              <a:t>내</a:t>
            </a:r>
            <a:r>
              <a:rPr lang="en-US" sz="10000" b="0" i="1" u="none" strike="noStrike">
                <a:solidFill>
                  <a:srgbClr val="58CCFF"/>
                </a:solidFill>
                <a:latin typeface="establish Retrosans"/>
              </a:rPr>
              <a:t> </a:t>
            </a:r>
            <a:r>
              <a:rPr lang="ko-KR" sz="10000" b="0" i="1" u="none" strike="noStrike">
                <a:solidFill>
                  <a:srgbClr val="58CCFF"/>
                </a:solidFill>
                <a:ea typeface="establish Retrosans"/>
              </a:rPr>
              <a:t>감</a:t>
            </a:r>
            <a:r>
              <a:rPr lang="en-US" sz="10000" b="0" i="1" u="none" strike="noStrike">
                <a:solidFill>
                  <a:srgbClr val="58CCFF"/>
                </a:solidFill>
                <a:latin typeface="establish Retrosans"/>
              </a:rPr>
              <a:t>! </a:t>
            </a:r>
            <a:r>
              <a:rPr lang="ko-KR" sz="10000" b="0" i="1" u="none" strike="noStrike">
                <a:solidFill>
                  <a:srgbClr val="58CCFF"/>
                </a:solidFill>
                <a:ea typeface="establish Retrosans"/>
              </a:rPr>
              <a:t>니</a:t>
            </a:r>
            <a:r>
              <a:rPr lang="en-US" sz="10000" b="0" i="1" u="none" strike="noStrike">
                <a:solidFill>
                  <a:srgbClr val="58CCFF"/>
                </a:solidFill>
                <a:latin typeface="establish Retrosans"/>
              </a:rPr>
              <a:t> </a:t>
            </a:r>
            <a:r>
              <a:rPr lang="ko-KR" sz="10000" b="0" i="1" u="none" strike="noStrike">
                <a:solidFill>
                  <a:srgbClr val="58CCFF"/>
                </a:solidFill>
                <a:ea typeface="establish Retrosans"/>
              </a:rPr>
              <a:t>감</a:t>
            </a:r>
            <a:r>
              <a:rPr lang="en-US" sz="10000" b="0" i="1" u="none" strike="noStrike">
                <a:solidFill>
                  <a:srgbClr val="58CCFF"/>
                </a:solidFill>
                <a:latin typeface="establish Retrosans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02300" y="8978900"/>
            <a:ext cx="5969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11023600" y="1104900"/>
            <a:ext cx="177800" cy="910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1231900"/>
            <a:ext cx="4216400" cy="189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940800" y="8166100"/>
            <a:ext cx="44069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41400" y="8559800"/>
            <a:ext cx="4775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5000" b="0" i="0" u="none" strike="noStrike" spc="-100">
                <a:solidFill>
                  <a:srgbClr val="FFFFFF"/>
                </a:solidFill>
                <a:ea typeface="Pretendard Black"/>
              </a:rPr>
              <a:t>절어서</a:t>
            </a:r>
            <a:r>
              <a:rPr lang="en-US" sz="5000" b="0" i="0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000" b="0" i="0" u="none" strike="noStrike" spc="-100">
                <a:solidFill>
                  <a:srgbClr val="FFFFFF"/>
                </a:solidFill>
                <a:ea typeface="Pretendard Black"/>
              </a:rPr>
              <a:t>한국</a:t>
            </a:r>
            <a:r>
              <a:rPr lang="en-US" sz="5000" b="0" i="0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000" b="0" i="0" u="none" strike="noStrike" spc="-100">
                <a:solidFill>
                  <a:srgbClr val="FFFFFF"/>
                </a:solidFill>
                <a:ea typeface="Pretendard Black"/>
              </a:rPr>
              <a:t>속으로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1400" y="3835400"/>
            <a:ext cx="7747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3500" b="0" i="0" u="none" strike="noStrike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sz="3500" b="0" i="0" u="none" strike="noStrike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차</a:t>
            </a:r>
            <a:r>
              <a:rPr lang="en-US" sz="3500" b="0" i="0" u="none" strike="noStrike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3500" b="0" i="0" u="none" strike="noStrike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</a:t>
            </a:r>
            <a:r>
              <a:rPr lang="en-US" sz="3500" b="0" i="0" u="none" strike="noStrike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3500" b="0" i="0" u="none" strike="noStrike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발표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26200" y="8801100"/>
            <a:ext cx="3289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2500" b="1" i="0" u="none" strike="noStrike" spc="-100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이경진</a:t>
            </a:r>
            <a:r>
              <a:rPr lang="en-US" sz="2500" b="1" i="0" u="none" strike="noStrike" spc="-100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    </a:t>
            </a:r>
            <a:r>
              <a:rPr lang="ko-KR" sz="2500" b="1" i="0" u="none" strike="noStrike" spc="-100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김지민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간트차트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692400"/>
            <a:ext cx="7239000" cy="628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Figma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3048000"/>
            <a:ext cx="3657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3073400"/>
            <a:ext cx="33782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3098800"/>
            <a:ext cx="59690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4500" y="3975100"/>
            <a:ext cx="3251200" cy="433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49200" y="12192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유저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Figma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136900"/>
            <a:ext cx="7226300" cy="539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0" y="2857500"/>
            <a:ext cx="6172200" cy="594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49200" y="12192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유저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Figma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755900"/>
            <a:ext cx="61468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300" y="3429000"/>
            <a:ext cx="6172200" cy="485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49200" y="12192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유저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Figma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2844800"/>
            <a:ext cx="6172200" cy="265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300" y="3784600"/>
            <a:ext cx="6172200" cy="302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0" y="5880100"/>
            <a:ext cx="6172200" cy="350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649200" y="12192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유저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Figma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4114800"/>
            <a:ext cx="6172200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4203700"/>
            <a:ext cx="7670800" cy="394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36500" y="12573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관리자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Figma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149600"/>
            <a:ext cx="6172200" cy="537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755900"/>
            <a:ext cx="50165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3700" y="2755900"/>
            <a:ext cx="39624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636500" y="12573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관리자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Figma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3467100"/>
            <a:ext cx="6172200" cy="476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00" y="2755900"/>
            <a:ext cx="40894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4700" y="2755900"/>
            <a:ext cx="35306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636500" y="12573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관리자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ERD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641600"/>
            <a:ext cx="17119600" cy="717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5486400"/>
            <a:ext cx="8267700" cy="397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0000">
            <a:off x="7416447" y="6184240"/>
            <a:ext cx="14732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94200" y="7721600"/>
            <a:ext cx="73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Bold"/>
              </a:rPr>
              <a:t>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04800" y="3898900"/>
            <a:ext cx="73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3000" b="0" i="0" u="none" strike="noStrike" spc="-100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Bold"/>
              </a:rPr>
              <a:t>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2" y="3076935"/>
            <a:ext cx="5939545" cy="4175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Flow Chart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730500"/>
            <a:ext cx="7975600" cy="37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5740400"/>
            <a:ext cx="11747500" cy="379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855200" y="3492500"/>
            <a:ext cx="1358900" cy="256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136900" y="6756400"/>
            <a:ext cx="73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2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60400" y="4940300"/>
            <a:ext cx="736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3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300" y="927100"/>
            <a:ext cx="488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ko-KR" sz="6000" b="0" i="1" u="none" strike="noStrike">
                <a:solidFill>
                  <a:srgbClr val="58CCFF"/>
                </a:solidFill>
                <a:ea typeface="establish Retrosans"/>
              </a:rPr>
              <a:t>목차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90600" y="5130800"/>
            <a:ext cx="10337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911600"/>
            <a:ext cx="11163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181600"/>
            <a:ext cx="11176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7696200"/>
            <a:ext cx="112268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0" y="6438900"/>
            <a:ext cx="112268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0" y="2654300"/>
            <a:ext cx="112268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17346800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920000">
            <a:off x="1854200" y="6464300"/>
            <a:ext cx="203200" cy="468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5473700"/>
            <a:ext cx="4673600" cy="2108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150100" y="1701800"/>
            <a:ext cx="5283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팀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구성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및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50100" y="2959100"/>
            <a:ext cx="5283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프로젝트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50100" y="4216400"/>
            <a:ext cx="5207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개발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환경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50100" y="5486400"/>
            <a:ext cx="4533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프로젝트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수행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절차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50100" y="6743700"/>
            <a:ext cx="4254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프로젝트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수행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50100" y="8001000"/>
            <a:ext cx="4902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자체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평가</a:t>
            </a:r>
            <a:r>
              <a:rPr lang="en-US" sz="35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500" b="0" i="0" u="none" strike="noStrike" spc="-100">
                <a:solidFill>
                  <a:srgbClr val="FFFFFF"/>
                </a:solidFill>
                <a:ea typeface="Pretendard ExtraBold"/>
              </a:rPr>
              <a:t>의견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7000" i="1" dirty="0" smtClean="0">
                <a:solidFill>
                  <a:srgbClr val="FFFFFF"/>
                </a:solidFill>
                <a:latin typeface="establish Retrosans"/>
              </a:rPr>
              <a:t>Postman </a:t>
            </a:r>
            <a:endParaRPr lang="en-US" sz="7000" b="0" i="1" u="none" strike="noStrike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999" y="1943100"/>
            <a:ext cx="2133996" cy="7769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180936"/>
            <a:ext cx="2590800" cy="62198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180936"/>
            <a:ext cx="2333625" cy="61626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224" y="2156691"/>
            <a:ext cx="2466975" cy="62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70600" y="4648200"/>
            <a:ext cx="12293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ko-KR" sz="6000" b="0" i="1" u="none" strike="noStrike">
                <a:solidFill>
                  <a:srgbClr val="58CCFF"/>
                </a:solidFill>
                <a:ea typeface="establish Retrosans"/>
              </a:rPr>
              <a:t>프로젝트</a:t>
            </a:r>
            <a:r>
              <a:rPr lang="en-US" sz="6000" b="0" i="1" u="none" strike="noStrike">
                <a:solidFill>
                  <a:srgbClr val="58CCFF"/>
                </a:solidFill>
                <a:latin typeface="establish Retrosans"/>
              </a:rPr>
              <a:t> </a:t>
            </a:r>
            <a:r>
              <a:rPr lang="ko-KR" sz="6000" b="0" i="1" u="none" strike="noStrike">
                <a:solidFill>
                  <a:srgbClr val="58CCFF"/>
                </a:solidFill>
                <a:ea typeface="establish Retrosans"/>
              </a:rPr>
              <a:t>수행</a:t>
            </a:r>
            <a:r>
              <a:rPr lang="en-US" sz="6000" b="0" i="1" u="none" strike="noStrike">
                <a:solidFill>
                  <a:srgbClr val="58CCFF"/>
                </a:solidFill>
                <a:latin typeface="establish Retrosans"/>
              </a:rPr>
              <a:t> </a:t>
            </a:r>
            <a:r>
              <a:rPr lang="ko-KR" sz="6000" b="0" i="1" u="none" strike="noStrike">
                <a:solidFill>
                  <a:srgbClr val="58CCFF"/>
                </a:solidFill>
                <a:ea typeface="establish Retrosans"/>
              </a:rPr>
              <a:t>결과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90600" y="5130800"/>
            <a:ext cx="103378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73468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20000">
            <a:off x="1854200" y="6464300"/>
            <a:ext cx="203200" cy="468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5473700"/>
            <a:ext cx="4673600" cy="210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47371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 dirty="0" err="1">
                <a:solidFill>
                  <a:srgbClr val="FFFFFF"/>
                </a:solidFill>
                <a:ea typeface="establish Retrosans"/>
              </a:rPr>
              <a:t>메인페이지</a:t>
            </a:r>
            <a:endParaRPr lang="ko-KR" sz="7000" b="0" i="1" u="none" strike="noStrike" dirty="0">
              <a:solidFill>
                <a:srgbClr val="FFFFFF"/>
              </a:solidFill>
              <a:ea typeface="establish Retrosan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2628900"/>
            <a:ext cx="11353800" cy="430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5156200"/>
            <a:ext cx="12509500" cy="4470400"/>
          </a:xfrm>
          <a:prstGeom prst="rect">
            <a:avLst/>
          </a:prstGeom>
          <a:effectLst>
            <a:outerShdw blurRad="198616" dist="309168" dir="12600000">
              <a:srgbClr val="000000">
                <a:alpha val="18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9550400" y="1003300"/>
            <a:ext cx="463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검색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기능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활성화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디자인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변경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520000">
            <a:off x="7163468" y="4248233"/>
            <a:ext cx="1549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0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3911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통합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검색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2501900"/>
            <a:ext cx="12750800" cy="723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60000">
            <a:off x="5321300" y="3187700"/>
            <a:ext cx="7620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20000">
            <a:off x="11391900" y="4305300"/>
            <a:ext cx="749300" cy="292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550400" y="1003300"/>
            <a:ext cx="463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검색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기능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활성화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디자인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변경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57900" y="3492500"/>
            <a:ext cx="180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제주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검색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30100" y="3683000"/>
            <a:ext cx="2895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클릭시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해당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리스트로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76265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2476500"/>
            <a:ext cx="9829800" cy="7264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3911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통합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검색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80000">
            <a:off x="7366000" y="4470400"/>
            <a:ext cx="7620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60000">
            <a:off x="10058400" y="6223000"/>
            <a:ext cx="11303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000000">
            <a:off x="10325100" y="8420100"/>
            <a:ext cx="1168400" cy="29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50400" y="1003300"/>
            <a:ext cx="463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검색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기능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활성화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디자인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변경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12500" y="6832600"/>
            <a:ext cx="2222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페이지네이션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별도로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동작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95900" y="4813300"/>
            <a:ext cx="2895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클릭시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해당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게시글로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이동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304800" y="95885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31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2857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로그인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2959100"/>
            <a:ext cx="491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518900" y="5232400"/>
            <a:ext cx="46355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구글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소셜로그인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추가</a:t>
            </a:r>
            <a:b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</a:b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비밀번호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찾기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이메일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인증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6430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2857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로그인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92000" y="4591809"/>
            <a:ext cx="46355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ea typeface="Pretendard Bold"/>
              </a:rPr>
              <a:t>제재 회원은</a:t>
            </a:r>
            <a:endParaRPr lang="en-US" altLang="ko-KR" sz="3000" spc="-100" dirty="0" smtClean="0">
              <a:solidFill>
                <a:srgbClr val="FFFFFF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ea typeface="Pretendard Bold"/>
              </a:rPr>
              <a:t>제재 만료일까지</a:t>
            </a:r>
            <a:endParaRPr lang="en-US" altLang="ko-KR" sz="3000" spc="-100" dirty="0" smtClean="0">
              <a:solidFill>
                <a:srgbClr val="FFFFFF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ea typeface="Pretendard Bold"/>
              </a:rPr>
              <a:t>로그인 불가</a:t>
            </a:r>
            <a:endParaRPr lang="ko-KR" sz="3000" b="0" i="0" u="none" strike="noStrike" spc="-100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6500"/>
            <a:ext cx="5743575" cy="58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2771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구글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소셜로그인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009900"/>
            <a:ext cx="13220700" cy="599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600" y="5105400"/>
            <a:ext cx="292100" cy="2286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04800" y="95885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3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585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회원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가입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약관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628900"/>
            <a:ext cx="4978400" cy="675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2311400"/>
            <a:ext cx="4381500" cy="725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900" y="5334000"/>
            <a:ext cx="6172200" cy="1866900"/>
          </a:xfrm>
          <a:prstGeom prst="rect">
            <a:avLst/>
          </a:prstGeom>
          <a:effectLst>
            <a:outerShdw blurRad="34776" dist="172491" dir="13440000">
              <a:srgbClr val="000000">
                <a:alpha val="2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520000">
            <a:off x="10477500" y="4241800"/>
            <a:ext cx="1549400" cy="30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83700" y="990600"/>
            <a:ext cx="4940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회원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가입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약관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추가</a:t>
            </a:r>
            <a:b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</a:b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필수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항목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모두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 err="1">
                <a:solidFill>
                  <a:srgbClr val="FFFFFF"/>
                </a:solidFill>
                <a:ea typeface="Pretendard Bold"/>
              </a:rPr>
              <a:t>동의시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가입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64738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4800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이메일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인증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3225800"/>
            <a:ext cx="7289800" cy="4737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50700" y="3213100"/>
            <a:ext cx="463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이메일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중복확인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후</a:t>
            </a:r>
            <a:b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</a:b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인증하기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버튼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활성화</a:t>
            </a:r>
          </a:p>
        </p:txBody>
      </p:sp>
    </p:spTree>
    <p:extLst>
      <p:ext uri="{BB962C8B-B14F-4D97-AF65-F5344CB8AC3E}">
        <p14:creationId xmlns:p14="http://schemas.microsoft.com/office/powerpoint/2010/main" val="2561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806700"/>
            <a:ext cx="72771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3949700"/>
            <a:ext cx="7277100" cy="513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939800"/>
            <a:ext cx="9385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establish Retrosans"/>
                <a:cs typeface="+mn-cs"/>
              </a:rPr>
              <a:t>팀</a:t>
            </a:r>
            <a:r>
              <a:rPr kumimoji="0" lang="en-US" sz="7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stablish Retrosans"/>
                <a:ea typeface="+mn-ea"/>
                <a:cs typeface="+mn-cs"/>
              </a:rPr>
              <a:t> </a:t>
            </a:r>
            <a:r>
              <a:rPr kumimoji="0" lang="ko-KR" altLang="en-US" sz="7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establish Retrosans"/>
                <a:cs typeface="+mn-cs"/>
              </a:rPr>
              <a:t>구성</a:t>
            </a:r>
            <a:r>
              <a:rPr kumimoji="0" lang="en-US" sz="7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stablish Retrosans"/>
                <a:ea typeface="+mn-ea"/>
                <a:cs typeface="+mn-cs"/>
              </a:rPr>
              <a:t> </a:t>
            </a:r>
            <a:r>
              <a:rPr kumimoji="0" lang="ko-KR" altLang="en-US" sz="7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establish Retrosans"/>
                <a:cs typeface="+mn-cs"/>
              </a:rPr>
              <a:t>및</a:t>
            </a:r>
            <a:r>
              <a:rPr kumimoji="0" lang="en-US" sz="7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stablish Retrosans"/>
                <a:ea typeface="+mn-ea"/>
                <a:cs typeface="+mn-cs"/>
              </a:rPr>
              <a:t> </a:t>
            </a:r>
            <a:r>
              <a:rPr kumimoji="0" lang="ko-KR" altLang="en-US" sz="7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establish Retrosans"/>
                <a:cs typeface="+mn-cs"/>
              </a:rPr>
              <a:t>역할    </a:t>
            </a:r>
            <a:r>
              <a:rPr lang="en-US" altLang="ko-KR" sz="7000" i="1" dirty="0" smtClean="0">
                <a:solidFill>
                  <a:srgbClr val="FFFFFF"/>
                </a:solidFill>
                <a:latin typeface="Calibri"/>
                <a:ea typeface="establish Retrosans"/>
              </a:rPr>
              <a:t>#2</a:t>
            </a:r>
            <a:r>
              <a:rPr lang="ko-KR" altLang="en-US" sz="7000" i="1" dirty="0" smtClean="0">
                <a:solidFill>
                  <a:srgbClr val="FFFFFF"/>
                </a:solidFill>
                <a:latin typeface="Calibri"/>
                <a:ea typeface="establish Retrosans"/>
              </a:rPr>
              <a:t>차</a:t>
            </a:r>
            <a:endParaRPr kumimoji="0" lang="ko-KR" altLang="en-US" sz="7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establish Retrosans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4700" y="3086100"/>
            <a:ext cx="3670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>
                <a:ln>
                  <a:noFill/>
                </a:ln>
                <a:solidFill>
                  <a:srgbClr val="0F2540"/>
                </a:solidFill>
                <a:effectLst/>
                <a:uLnTx/>
                <a:uFillTx/>
                <a:latin typeface="Calibri"/>
                <a:ea typeface="Pretendard Black"/>
                <a:cs typeface="+mn-cs"/>
              </a:rPr>
              <a:t>이경진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76750" y="4851400"/>
            <a:ext cx="3225800" cy="303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F254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로그인</a:t>
            </a:r>
            <a:endParaRPr kumimoji="0" lang="en-US" altLang="ko-KR" sz="2300" b="0" i="0" u="none" strike="noStrike" kern="1200" cap="none" spc="-100" normalizeH="0" baseline="0" noProof="0" dirty="0" smtClean="0">
              <a:ln>
                <a:noFill/>
              </a:ln>
              <a:solidFill>
                <a:srgbClr val="0F254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lang="ko-KR" altLang="en-US" sz="2300" spc="-100" dirty="0" smtClean="0">
                <a:solidFill>
                  <a:srgbClr val="0F2540"/>
                </a:solidFill>
                <a:latin typeface="Calibri"/>
                <a:ea typeface="Pretendard Regular"/>
              </a:rPr>
              <a:t>회원가입</a:t>
            </a:r>
            <a:endParaRPr lang="en-US" altLang="ko-KR" sz="2300" spc="-100" dirty="0" smtClean="0">
              <a:solidFill>
                <a:srgbClr val="0F2540"/>
              </a:solidFill>
              <a:latin typeface="Calibri"/>
              <a:ea typeface="Pretendard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3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0F254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마이페이지</a:t>
            </a:r>
            <a:endParaRPr kumimoji="0" lang="en-US" altLang="ko-KR" sz="2300" b="0" i="0" u="none" strike="noStrike" kern="1200" cap="none" spc="-100" normalizeH="0" baseline="0" noProof="0" dirty="0" smtClean="0">
              <a:ln>
                <a:noFill/>
              </a:ln>
              <a:solidFill>
                <a:srgbClr val="0F254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lang="ko-KR" altLang="en-US" sz="2300" spc="-100" dirty="0" err="1" smtClean="0">
                <a:solidFill>
                  <a:srgbClr val="0F2540"/>
                </a:solidFill>
                <a:latin typeface="Calibri"/>
                <a:ea typeface="Pretendard Regular"/>
              </a:rPr>
              <a:t>메인페이지</a:t>
            </a:r>
            <a:endParaRPr lang="en-US" altLang="ko-KR" sz="2300" spc="-100" dirty="0" smtClean="0">
              <a:solidFill>
                <a:srgbClr val="0F2540"/>
              </a:solidFill>
              <a:latin typeface="Calibri"/>
              <a:ea typeface="Pretendard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F254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문의 게시판</a:t>
            </a:r>
            <a:endParaRPr kumimoji="0" lang="en-US" altLang="ko-KR" sz="2300" b="0" i="0" u="none" strike="noStrike" kern="1200" cap="none" spc="-100" normalizeH="0" baseline="0" noProof="0" dirty="0" smtClean="0">
              <a:ln>
                <a:noFill/>
              </a:ln>
              <a:solidFill>
                <a:srgbClr val="0F254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lang="en-US" altLang="ko-KR" sz="2300" spc="-100" dirty="0" smtClean="0">
                <a:solidFill>
                  <a:srgbClr val="0F2540"/>
                </a:solidFill>
                <a:latin typeface="Calibri"/>
                <a:ea typeface="Pretendard Regular"/>
              </a:rPr>
              <a:t>DB </a:t>
            </a:r>
            <a:r>
              <a:rPr lang="ko-KR" altLang="en-US" sz="2300" spc="-100" dirty="0" smtClean="0">
                <a:solidFill>
                  <a:srgbClr val="0F2540"/>
                </a:solidFill>
                <a:latin typeface="Calibri"/>
                <a:ea typeface="Pretendard Regular"/>
              </a:rPr>
              <a:t>관리</a:t>
            </a:r>
            <a:endParaRPr kumimoji="0" lang="en-US" altLang="ko-KR" sz="2300" b="0" i="0" u="none" strike="noStrike" kern="1200" cap="none" spc="-100" normalizeH="0" baseline="0" noProof="0" dirty="0" smtClean="0">
              <a:ln>
                <a:noFill/>
              </a:ln>
              <a:solidFill>
                <a:srgbClr val="0F254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0" y="2806700"/>
            <a:ext cx="7277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0" y="3949700"/>
            <a:ext cx="7277100" cy="513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303000" y="3098800"/>
            <a:ext cx="3670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100" normalizeH="0" baseline="0" noProof="0">
                <a:ln>
                  <a:noFill/>
                </a:ln>
                <a:solidFill>
                  <a:srgbClr val="0F2540"/>
                </a:solidFill>
                <a:effectLst/>
                <a:uLnTx/>
                <a:uFillTx/>
                <a:latin typeface="Calibri"/>
                <a:ea typeface="Pretendard Black"/>
                <a:cs typeface="+mn-cs"/>
              </a:rPr>
              <a:t>김지민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20600" y="5115560"/>
            <a:ext cx="32258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lang="ko-KR" altLang="en-US" sz="2300" spc="-100" dirty="0" err="1" smtClean="0">
                <a:solidFill>
                  <a:srgbClr val="0F2540"/>
                </a:solidFill>
                <a:latin typeface="Calibri"/>
                <a:ea typeface="Pretendard Regular"/>
              </a:rPr>
              <a:t>메인페이지</a:t>
            </a:r>
            <a:endParaRPr lang="en-US" altLang="ko-KR" sz="2300" spc="-100" dirty="0" smtClean="0">
              <a:solidFill>
                <a:srgbClr val="0F2540"/>
              </a:solidFill>
              <a:latin typeface="Calibri"/>
              <a:ea typeface="Pretendard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3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0F254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즐길거리</a:t>
            </a:r>
            <a:endParaRPr kumimoji="0" lang="en-US" altLang="ko-KR" sz="2300" b="0" i="0" u="none" strike="noStrike" kern="1200" cap="none" spc="-100" normalizeH="0" baseline="0" noProof="0" dirty="0" smtClean="0">
              <a:ln>
                <a:noFill/>
              </a:ln>
              <a:solidFill>
                <a:srgbClr val="0F254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lang="en-US" altLang="ko-KR" sz="2300" spc="-100" noProof="0" dirty="0" smtClean="0">
                <a:solidFill>
                  <a:srgbClr val="0F2540"/>
                </a:solidFill>
                <a:latin typeface="Calibri"/>
                <a:ea typeface="Pretendard Regular"/>
              </a:rPr>
              <a:t>API</a:t>
            </a: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F2540"/>
              </a:buClr>
              <a:buSzTx/>
              <a:buFont typeface="Arial"/>
              <a:buChar char="●"/>
              <a:tabLst/>
              <a:defRPr/>
            </a:pPr>
            <a:r>
              <a:rPr kumimoji="0" lang="en-US" altLang="ko-KR" sz="2300" b="0" i="0" u="none" strike="noStrike" kern="1200" cap="none" spc="-100" normalizeH="0" baseline="0" dirty="0" smtClean="0">
                <a:ln>
                  <a:noFill/>
                </a:ln>
                <a:solidFill>
                  <a:srgbClr val="0F254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DB</a:t>
            </a:r>
            <a:r>
              <a:rPr kumimoji="0" lang="en-US" altLang="ko-KR" sz="2300" b="0" i="0" u="none" strike="noStrike" kern="1200" cap="none" spc="-100" normalizeH="0" dirty="0" smtClean="0">
                <a:ln>
                  <a:noFill/>
                </a:ln>
                <a:solidFill>
                  <a:srgbClr val="0F254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 </a:t>
            </a:r>
            <a:r>
              <a:rPr kumimoji="0" lang="ko-KR" altLang="en-US" sz="2300" b="0" i="0" u="none" strike="noStrike" kern="1200" cap="none" spc="-100" normalizeH="0" dirty="0" smtClean="0">
                <a:ln>
                  <a:noFill/>
                </a:ln>
                <a:solidFill>
                  <a:srgbClr val="0F254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관리</a:t>
            </a:r>
            <a:endParaRPr kumimoji="0" lang="ko-KR" altLang="en-US" sz="2300" b="0" i="0" u="none" strike="noStrike" kern="1200" cap="none" spc="-100" normalizeH="0" baseline="0" noProof="0" dirty="0">
              <a:ln>
                <a:noFill/>
              </a:ln>
              <a:solidFill>
                <a:srgbClr val="0F254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90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5689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회원가입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진행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349500"/>
            <a:ext cx="3695700" cy="762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3530600"/>
            <a:ext cx="6172200" cy="161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440000">
            <a:off x="5842000" y="4241800"/>
            <a:ext cx="33020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4432300"/>
            <a:ext cx="7493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300" y="4102100"/>
            <a:ext cx="457200" cy="177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6553200"/>
            <a:ext cx="463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인증한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이메일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자동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입력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-&gt;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수정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불가</a:t>
            </a:r>
          </a:p>
        </p:txBody>
      </p:sp>
    </p:spTree>
    <p:extLst>
      <p:ext uri="{BB962C8B-B14F-4D97-AF65-F5344CB8AC3E}">
        <p14:creationId xmlns:p14="http://schemas.microsoft.com/office/powerpoint/2010/main" val="25625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4800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마이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페이지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2133600"/>
            <a:ext cx="8394700" cy="786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55700" y="5130800"/>
            <a:ext cx="3225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내가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쓴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모든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게시글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모아보기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">
            <a:off x="9766300" y="6883400"/>
            <a:ext cx="9906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000000">
            <a:off x="10045700" y="8674100"/>
            <a:ext cx="1435100" cy="29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718800" y="6845300"/>
            <a:ext cx="2222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페이지네이션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별도로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동작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304800" y="95885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2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277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리뷰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/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자유게시판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2362200"/>
            <a:ext cx="13589000" cy="528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7632700"/>
            <a:ext cx="13589000" cy="196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50400" y="736600"/>
            <a:ext cx="46355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게시판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설명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문구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추가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검색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기능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활성화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디자인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4753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2771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작성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552700"/>
            <a:ext cx="13411200" cy="694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6032500" y="3898900"/>
            <a:ext cx="10033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50400" y="977900"/>
            <a:ext cx="5295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기존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: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카테고리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변경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: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키워드로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83222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2771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작성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501900"/>
            <a:ext cx="13614400" cy="712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20000">
            <a:off x="6489700" y="4013200"/>
            <a:ext cx="6858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06000" y="1003300"/>
            <a:ext cx="463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검색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모달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출력</a:t>
            </a:r>
            <a:b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</a:b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원하는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키워드로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검색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20847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705100"/>
            <a:ext cx="14986000" cy="671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4800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상세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3340100"/>
            <a:ext cx="8636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627100" y="3340100"/>
            <a:ext cx="8636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080000">
            <a:off x="14160500" y="4267200"/>
            <a:ext cx="685800" cy="29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906000" y="1003300"/>
            <a:ext cx="463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리뷰게시글일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경우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검색결과와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별점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98500" y="4864100"/>
            <a:ext cx="1778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좋아요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유지</a:t>
            </a:r>
          </a:p>
        </p:txBody>
      </p:sp>
    </p:spTree>
    <p:extLst>
      <p:ext uri="{BB962C8B-B14F-4D97-AF65-F5344CB8AC3E}">
        <p14:creationId xmlns:p14="http://schemas.microsoft.com/office/powerpoint/2010/main" val="22810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743200"/>
            <a:ext cx="14351000" cy="6845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4800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상세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906000" y="1003300"/>
            <a:ext cx="463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자유게시글일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경우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제목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내용만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출력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480000">
            <a:off x="14046200" y="4127500"/>
            <a:ext cx="16383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5194300"/>
            <a:ext cx="6858000" cy="2946400"/>
          </a:xfrm>
          <a:prstGeom prst="rect">
            <a:avLst/>
          </a:prstGeom>
          <a:effectLst>
            <a:outerShdw blurRad="86559" dist="226778" dir="270000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705100"/>
            <a:ext cx="15367000" cy="669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4800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상세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880600" y="1003300"/>
            <a:ext cx="5016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로그인한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경우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댓글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작성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가능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총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댓글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카운트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페이지네이션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적용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3403600" y="5562600"/>
            <a:ext cx="812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32100"/>
            <a:ext cx="15709900" cy="6159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4800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수정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20300" y="1054100"/>
            <a:ext cx="5016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기존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검색결과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유지</a:t>
            </a:r>
            <a:b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</a:b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재검색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가능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362700" y="4381500"/>
            <a:ext cx="952500" cy="2921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04800" y="95885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3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679700"/>
            <a:ext cx="15062200" cy="680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4800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문의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71100" y="1447800"/>
            <a:ext cx="5016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본인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제외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비밀글</a:t>
            </a:r>
          </a:p>
        </p:txBody>
      </p:sp>
    </p:spTree>
    <p:extLst>
      <p:ext uri="{BB962C8B-B14F-4D97-AF65-F5344CB8AC3E}">
        <p14:creationId xmlns:p14="http://schemas.microsoft.com/office/powerpoint/2010/main" val="40151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806700"/>
            <a:ext cx="72771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3949700"/>
            <a:ext cx="7277100" cy="513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939800"/>
            <a:ext cx="8623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83000"/>
              </a:lnSpc>
              <a:defRPr/>
            </a:pPr>
            <a:r>
              <a:rPr lang="ko-KR" altLang="en-US" sz="7000" i="1" dirty="0">
                <a:solidFill>
                  <a:srgbClr val="FFFFFF"/>
                </a:solidFill>
                <a:ea typeface="establish Retrosans"/>
              </a:rPr>
              <a:t>팀</a:t>
            </a:r>
            <a:r>
              <a:rPr lang="en-US" altLang="ko-KR" sz="7000" i="1" dirty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altLang="en-US" sz="7000" i="1" dirty="0">
                <a:solidFill>
                  <a:srgbClr val="FFFFFF"/>
                </a:solidFill>
                <a:ea typeface="establish Retrosans"/>
              </a:rPr>
              <a:t>구성</a:t>
            </a:r>
            <a:r>
              <a:rPr lang="en-US" altLang="ko-KR" sz="7000" i="1" dirty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altLang="en-US" sz="7000" i="1" dirty="0">
                <a:solidFill>
                  <a:srgbClr val="FFFFFF"/>
                </a:solidFill>
                <a:ea typeface="establish Retrosans"/>
              </a:rPr>
              <a:t>및</a:t>
            </a:r>
            <a:r>
              <a:rPr lang="en-US" altLang="ko-KR" sz="7000" i="1" dirty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altLang="en-US" sz="7000" i="1" dirty="0">
                <a:solidFill>
                  <a:srgbClr val="FFFFFF"/>
                </a:solidFill>
                <a:ea typeface="establish Retrosans"/>
              </a:rPr>
              <a:t>역할    </a:t>
            </a:r>
            <a:r>
              <a:rPr lang="en-US" altLang="ko-KR" sz="7000" i="1" dirty="0" smtClean="0">
                <a:solidFill>
                  <a:srgbClr val="FFFFFF"/>
                </a:solidFill>
                <a:ea typeface="establish Retrosans"/>
              </a:rPr>
              <a:t>#3</a:t>
            </a:r>
            <a:r>
              <a:rPr lang="ko-KR" altLang="en-US" sz="7000" i="1" dirty="0" smtClean="0">
                <a:solidFill>
                  <a:srgbClr val="FFFFFF"/>
                </a:solidFill>
                <a:ea typeface="establish Retrosans"/>
              </a:rPr>
              <a:t>차</a:t>
            </a:r>
            <a:endParaRPr lang="ko-KR" altLang="en-US" sz="7000" i="1" dirty="0">
              <a:solidFill>
                <a:srgbClr val="FFFFFF"/>
              </a:solidFill>
              <a:ea typeface="establish Retro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4700" y="3086100"/>
            <a:ext cx="3670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100">
                <a:solidFill>
                  <a:srgbClr val="0F2540"/>
                </a:solidFill>
                <a:ea typeface="Pretendard Black"/>
              </a:rPr>
              <a:t>이경진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7700" y="4127500"/>
            <a:ext cx="3225800" cy="478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유저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페이지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회원가입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약관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동의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소셜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로그인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비밀번호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찾기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검색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기능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공지사항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문의사항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 err="1">
                <a:solidFill>
                  <a:srgbClr val="0F2540"/>
                </a:solidFill>
                <a:ea typeface="Pretendard Regular"/>
              </a:rPr>
              <a:t>체험단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신청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 err="1">
                <a:solidFill>
                  <a:srgbClr val="0F2540"/>
                </a:solidFill>
                <a:ea typeface="Pretendard Regular"/>
              </a:rPr>
              <a:t>마이페이지</a:t>
            </a:r>
            <a:endParaRPr lang="ko-KR" sz="2300" b="0" i="0" u="none" strike="noStrike" spc="-100" dirty="0">
              <a:solidFill>
                <a:srgbClr val="0F2540"/>
              </a:solidFill>
              <a:ea typeface="Pretendard Regular"/>
            </a:endParaRP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 err="1">
                <a:solidFill>
                  <a:srgbClr val="0F2540"/>
                </a:solidFill>
                <a:ea typeface="Pretendard Regular"/>
              </a:rPr>
              <a:t>페이지네이션</a:t>
            </a:r>
            <a:endParaRPr lang="ko-KR" sz="2300" b="0" i="0" u="none" strike="noStrike" spc="-100" dirty="0">
              <a:solidFill>
                <a:srgbClr val="0F2540"/>
              </a:solidFill>
              <a:ea typeface="Pretendard Regular"/>
            </a:endParaRP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이메일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인증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95900" y="4127500"/>
            <a:ext cx="3225800" cy="303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●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관리자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페이지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로그인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구분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 err="1">
                <a:solidFill>
                  <a:srgbClr val="0F2540"/>
                </a:solidFill>
                <a:ea typeface="Pretendard Regular"/>
              </a:rPr>
              <a:t>메인페이지</a:t>
            </a:r>
            <a:endParaRPr lang="ko-KR" sz="2300" b="0" i="0" u="none" strike="noStrike" spc="-100" dirty="0">
              <a:solidFill>
                <a:srgbClr val="0F2540"/>
              </a:solidFill>
              <a:ea typeface="Pretendard Regular"/>
            </a:endParaRPr>
          </a:p>
          <a:p>
            <a:pPr marL="927100" lvl="2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■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통계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문의</a:t>
            </a:r>
            <a:r>
              <a:rPr lang="en-US" sz="2300" b="0" i="0" u="none" strike="noStrike" spc="-100" dirty="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관리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 err="1">
                <a:solidFill>
                  <a:srgbClr val="0F2540"/>
                </a:solidFill>
                <a:ea typeface="Pretendard Regular"/>
              </a:rPr>
              <a:t>체험단</a:t>
            </a:r>
            <a:endParaRPr lang="ko-KR" sz="2300" b="0" i="0" u="none" strike="noStrike" spc="-100" dirty="0">
              <a:solidFill>
                <a:srgbClr val="0F2540"/>
              </a:solidFill>
              <a:ea typeface="Pretendard Regular"/>
            </a:endParaRP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 dirty="0">
                <a:solidFill>
                  <a:srgbClr val="0F2540"/>
                </a:solidFill>
                <a:ea typeface="Pretendard Regular"/>
              </a:rPr>
              <a:t>공지사항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0" y="2806700"/>
            <a:ext cx="7277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0" y="3949700"/>
            <a:ext cx="7277100" cy="513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303000" y="3098800"/>
            <a:ext cx="3670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100">
                <a:solidFill>
                  <a:srgbClr val="0F2540"/>
                </a:solidFill>
                <a:ea typeface="Pretendard Black"/>
              </a:rPr>
              <a:t>김지민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67900" y="4191000"/>
            <a:ext cx="3225800" cy="435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유저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페이지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호텔</a:t>
            </a:r>
          </a:p>
          <a:p>
            <a:pPr marL="927100" lvl="2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■"/>
            </a:pP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gps</a:t>
            </a:r>
          </a:p>
          <a:p>
            <a:pPr marL="927100" lvl="2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■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지도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모달</a:t>
            </a:r>
          </a:p>
          <a:p>
            <a:pPr marL="927100" lvl="2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■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상세페이지</a:t>
            </a:r>
          </a:p>
          <a:p>
            <a:pPr marL="1219200" lvl="3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카테고리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출력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즐길거리</a:t>
            </a:r>
          </a:p>
          <a:p>
            <a:pPr marL="927100" lvl="2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■"/>
            </a:pP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gps</a:t>
            </a:r>
          </a:p>
          <a:p>
            <a:pPr marL="927100" lvl="2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■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지도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모달</a:t>
            </a:r>
          </a:p>
          <a:p>
            <a:pPr marL="927100" lvl="2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■"/>
            </a:pPr>
            <a:r>
              <a:rPr lang="ko-KR" sz="2300" b="0" i="0" u="none" strike="noStrike">
                <a:solidFill>
                  <a:srgbClr val="0F2540"/>
                </a:solidFill>
                <a:ea typeface="Pretendard Regular"/>
              </a:rPr>
              <a:t>상세페이지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3400" y="4203700"/>
            <a:ext cx="32258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관리자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페이지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유저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관리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게시판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관리</a:t>
            </a:r>
          </a:p>
          <a:p>
            <a:pPr marL="635000" lvl="1" indent="-342900" algn="l">
              <a:lnSpc>
                <a:spcPct val="124499"/>
              </a:lnSpc>
              <a:buClr>
                <a:srgbClr val="0F2540"/>
              </a:buClr>
              <a:buFont typeface="Arial"/>
              <a:buChar char="○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댓글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관리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4800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작성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514600"/>
            <a:ext cx="14808200" cy="7175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71100" y="1447800"/>
            <a:ext cx="5016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문의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카테고리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선택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268601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4800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상세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2578100"/>
            <a:ext cx="13398500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657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공지사항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게시판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2374900"/>
            <a:ext cx="10871200" cy="73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6578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공지사항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상세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25700"/>
            <a:ext cx="13868400" cy="71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632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체험단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신청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게시판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2616200"/>
            <a:ext cx="14960600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4800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체험단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상세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00300"/>
            <a:ext cx="9105900" cy="716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0" y="4584700"/>
            <a:ext cx="8750300" cy="4648200"/>
          </a:xfrm>
          <a:prstGeom prst="rect">
            <a:avLst/>
          </a:prstGeom>
          <a:effectLst>
            <a:outerShdw blurRad="214911" dist="142933" dir="12600000">
              <a:srgbClr val="000000">
                <a:alpha val="14000"/>
              </a:srgbClr>
            </a:outerShdw>
          </a:effectLst>
        </p:spPr>
      </p:pic>
      <p:sp>
        <p:nvSpPr>
          <p:cNvPr id="6" name="오른쪽 화살표 5"/>
          <p:cNvSpPr/>
          <p:nvPr/>
        </p:nvSpPr>
        <p:spPr>
          <a:xfrm>
            <a:off x="304800" y="95885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호텔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&amp;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즐길거리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2768600"/>
            <a:ext cx="12484100" cy="6629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60100" y="1003300"/>
            <a:ext cx="58420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로딩창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리스트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&amp;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호텔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&amp;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즐길거리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959100"/>
            <a:ext cx="10121900" cy="662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2374900"/>
            <a:ext cx="4775200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680000">
            <a:off x="9639300" y="6299200"/>
            <a:ext cx="14732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79100" y="1003300"/>
            <a:ext cx="6121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리스트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현재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위치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기준으로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마커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호텔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&amp;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즐길거리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4000500"/>
            <a:ext cx="7391400" cy="372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4000500"/>
            <a:ext cx="7594600" cy="372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4760000">
            <a:off x="11353800" y="4140200"/>
            <a:ext cx="14732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4760000">
            <a:off x="2197100" y="4102100"/>
            <a:ext cx="14732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134600" y="952500"/>
            <a:ext cx="6680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리스트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정렬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순서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(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가까운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별점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)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호텔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&amp;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즐길거리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3822700"/>
            <a:ext cx="6565900" cy="415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5143500"/>
            <a:ext cx="6515100" cy="403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98100" y="952500"/>
            <a:ext cx="6680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이미지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개수별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디자인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변경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3187700"/>
            <a:ext cx="7251700" cy="440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5588000"/>
            <a:ext cx="12128500" cy="161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5588000"/>
            <a:ext cx="8089900" cy="1612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939800"/>
            <a:ext cx="65151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프로젝트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594100"/>
            <a:ext cx="12128500" cy="161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594100"/>
            <a:ext cx="8089900" cy="161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7581900"/>
            <a:ext cx="12128500" cy="161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7581900"/>
            <a:ext cx="8089900" cy="1612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191000"/>
            <a:ext cx="815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물가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상승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(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제주도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등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)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으로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인한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해외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여행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증가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18600" y="4191000"/>
            <a:ext cx="815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국내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여행에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대한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흥미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유발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184900"/>
            <a:ext cx="815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국내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여행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시장의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축소에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대한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안타까움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18600" y="6184900"/>
            <a:ext cx="815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사용자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간의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교류를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통한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새로운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정보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획득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178800"/>
            <a:ext cx="815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국내의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숨은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명소에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대해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알리고자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18600" y="8178800"/>
            <a:ext cx="815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한국에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대한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관심도</a:t>
            </a:r>
            <a:r>
              <a:rPr lang="en-US" sz="2500" b="0" i="0" u="none" strike="noStrike" spc="-100">
                <a:solidFill>
                  <a:srgbClr val="0F2540"/>
                </a:solidFill>
                <a:latin typeface="Pretendard Black"/>
              </a:rPr>
              <a:t> </a:t>
            </a:r>
            <a:r>
              <a:rPr lang="ko-KR" sz="2500" b="0" i="0" u="none" strike="noStrike" spc="-100">
                <a:solidFill>
                  <a:srgbClr val="0F2540"/>
                </a:solidFill>
                <a:ea typeface="Pretendard Black"/>
              </a:rPr>
              <a:t>향상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59200" y="2578100"/>
            <a:ext cx="2794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1" i="1" u="none" strike="noStrike" spc="-100">
                <a:solidFill>
                  <a:srgbClr val="58CCFF"/>
                </a:solidFill>
                <a:ea typeface="Pretendard Bold"/>
              </a:rPr>
              <a:t>주제</a:t>
            </a:r>
            <a:r>
              <a:rPr lang="en-US" sz="3500" b="1" i="1" u="none" strike="noStrike" spc="-100">
                <a:solidFill>
                  <a:srgbClr val="58CCFF"/>
                </a:solidFill>
                <a:latin typeface="Pretendard Bold"/>
              </a:rPr>
              <a:t> </a:t>
            </a:r>
            <a:r>
              <a:rPr lang="ko-KR" sz="3500" b="1" i="1" u="none" strike="noStrike" spc="-100">
                <a:solidFill>
                  <a:srgbClr val="58CCFF"/>
                </a:solidFill>
                <a:ea typeface="Pretendard Bold"/>
              </a:rPr>
              <a:t>선정</a:t>
            </a:r>
            <a:r>
              <a:rPr lang="en-US" sz="3500" b="1" i="1" u="none" strike="noStrike" spc="-100">
                <a:solidFill>
                  <a:srgbClr val="58CCFF"/>
                </a:solidFill>
                <a:latin typeface="Pretendard Bold"/>
              </a:rPr>
              <a:t> </a:t>
            </a:r>
            <a:r>
              <a:rPr lang="ko-KR" sz="3500" b="1" i="1" u="none" strike="noStrike" spc="-100">
                <a:solidFill>
                  <a:srgbClr val="58CCFF"/>
                </a:solidFill>
                <a:ea typeface="Pretendard Bold"/>
              </a:rPr>
              <a:t>배경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19000" y="2578100"/>
            <a:ext cx="1905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1" i="1" u="none" strike="noStrike">
                <a:solidFill>
                  <a:srgbClr val="FFFFFF"/>
                </a:solidFill>
                <a:ea typeface="Pretendard Bold"/>
              </a:rPr>
              <a:t>기대</a:t>
            </a:r>
            <a:r>
              <a:rPr lang="en-US" sz="3500" b="1" i="1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1" i="1" u="none" strike="noStrike">
                <a:solidFill>
                  <a:srgbClr val="FFFFFF"/>
                </a:solidFill>
                <a:ea typeface="Pretendard Bold"/>
              </a:rPr>
              <a:t>효과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호텔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&amp;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즐길거리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2870200"/>
            <a:ext cx="9817100" cy="664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010900" y="7975600"/>
            <a:ext cx="1473200" cy="48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09200" y="952500"/>
            <a:ext cx="6680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호텔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해당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카테고리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출력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304800" y="95885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7000" b="0" i="1" u="none" strike="noStrike" dirty="0" smtClean="0">
                <a:solidFill>
                  <a:srgbClr val="FFFFFF"/>
                </a:solidFill>
                <a:ea typeface="establish Retrosans"/>
              </a:rPr>
              <a:t>관리자 </a:t>
            </a:r>
            <a:r>
              <a:rPr lang="ko-KR" sz="7000" b="0" i="1" u="none" strike="noStrike" dirty="0" smtClean="0">
                <a:solidFill>
                  <a:srgbClr val="FFFFFF"/>
                </a:solidFill>
                <a:ea typeface="establish Retrosans"/>
              </a:rPr>
              <a:t>유저</a:t>
            </a:r>
            <a:r>
              <a:rPr lang="en-US" sz="7000" b="0" i="1" u="none" strike="noStrike" dirty="0" smtClean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 dirty="0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2946400"/>
            <a:ext cx="10629900" cy="642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753600" y="3822700"/>
            <a:ext cx="14732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668500" y="6527800"/>
            <a:ext cx="14732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61600" y="952500"/>
            <a:ext cx="6680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오늘의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유저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현황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카운트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&amp;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유저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리스트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7000" b="0" i="1" u="none" strike="noStrike" dirty="0" smtClean="0">
                <a:solidFill>
                  <a:srgbClr val="FFFFFF"/>
                </a:solidFill>
                <a:ea typeface="establish Retrosans"/>
              </a:rPr>
              <a:t>관리자 </a:t>
            </a:r>
            <a:r>
              <a:rPr lang="ko-KR" sz="7000" b="0" i="1" u="none" strike="noStrike" dirty="0" smtClean="0">
                <a:solidFill>
                  <a:srgbClr val="FFFFFF"/>
                </a:solidFill>
                <a:ea typeface="establish Retrosans"/>
              </a:rPr>
              <a:t>유저</a:t>
            </a:r>
            <a:r>
              <a:rPr lang="en-US" sz="7000" b="0" i="1" u="none" strike="noStrike" dirty="0" smtClean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 dirty="0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2895600"/>
            <a:ext cx="100965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025900"/>
            <a:ext cx="3403600" cy="213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0" y="5676900"/>
            <a:ext cx="42672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9540000">
            <a:off x="2895600" y="6527800"/>
            <a:ext cx="1473200" cy="48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">
            <a:off x="13538200" y="4902200"/>
            <a:ext cx="1473200" cy="482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147300" y="1270000"/>
            <a:ext cx="6680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유저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7000" b="0" i="1" u="none" strike="noStrike" dirty="0" smtClean="0">
                <a:solidFill>
                  <a:srgbClr val="FFFFFF"/>
                </a:solidFill>
                <a:ea typeface="establish Retrosans"/>
              </a:rPr>
              <a:t>관리자 </a:t>
            </a:r>
            <a:r>
              <a:rPr lang="ko-KR" sz="7000" b="0" i="1" u="none" strike="noStrike" dirty="0" smtClean="0">
                <a:solidFill>
                  <a:srgbClr val="FFFFFF"/>
                </a:solidFill>
                <a:ea typeface="establish Retrosans"/>
              </a:rPr>
              <a:t>유저</a:t>
            </a:r>
            <a:r>
              <a:rPr lang="en-US" sz="7000" b="0" i="1" u="none" strike="noStrike" dirty="0" smtClean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 dirty="0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40" y="2324100"/>
            <a:ext cx="9780919" cy="59183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6642100"/>
            <a:ext cx="5105400" cy="307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0" y="6642100"/>
            <a:ext cx="5219700" cy="312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60000">
            <a:off x="6319251" y="7455627"/>
            <a:ext cx="1473200" cy="48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10733078" y="6770363"/>
            <a:ext cx="1473200" cy="482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75800" y="1219200"/>
            <a:ext cx="7277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해당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게시글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댓글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상세페이지로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이동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가능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150586" y="97790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7000" b="0" i="1" u="none" strike="noStrike" dirty="0" smtClean="0">
                <a:solidFill>
                  <a:srgbClr val="FFFFFF"/>
                </a:solidFill>
                <a:ea typeface="establish Retrosans"/>
              </a:rPr>
              <a:t>관리자 </a:t>
            </a:r>
            <a:r>
              <a:rPr lang="ko-KR" sz="7000" b="0" i="1" u="none" strike="noStrike" dirty="0" smtClean="0">
                <a:solidFill>
                  <a:srgbClr val="FFFFFF"/>
                </a:solidFill>
                <a:ea typeface="establish Retrosans"/>
              </a:rPr>
              <a:t>게시판</a:t>
            </a:r>
            <a:r>
              <a:rPr lang="en-US" sz="7000" b="0" i="1" u="none" strike="noStrike" dirty="0" smtClean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 dirty="0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644900"/>
            <a:ext cx="7366000" cy="443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0" y="3632200"/>
            <a:ext cx="7327900" cy="445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759700" y="8305800"/>
            <a:ext cx="14732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5506700" y="8229600"/>
            <a:ext cx="14732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13900" y="1219200"/>
            <a:ext cx="7277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해당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게시판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리스트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7000" b="0" i="1" u="none" strike="noStrike" dirty="0" smtClean="0">
                <a:solidFill>
                  <a:srgbClr val="FFFFFF"/>
                </a:solidFill>
                <a:ea typeface="establish Retrosans"/>
              </a:rPr>
              <a:t>관리자 </a:t>
            </a:r>
            <a:r>
              <a:rPr lang="ko-KR" sz="7000" b="0" i="1" u="none" strike="noStrike" dirty="0" smtClean="0">
                <a:solidFill>
                  <a:srgbClr val="FFFFFF"/>
                </a:solidFill>
                <a:ea typeface="establish Retrosans"/>
              </a:rPr>
              <a:t>게시판</a:t>
            </a:r>
            <a:r>
              <a:rPr lang="en-US" sz="7000" b="0" i="1" u="none" strike="noStrike" dirty="0" smtClean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 dirty="0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3848100"/>
            <a:ext cx="6972300" cy="419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3810000"/>
            <a:ext cx="7035800" cy="4216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37700" y="1219200"/>
            <a:ext cx="7277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해당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게시글의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출력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4456" y="2466931"/>
            <a:ext cx="2629267" cy="628738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048121" y="3363934"/>
            <a:ext cx="542758" cy="17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7000" b="0" i="1" u="none" strike="noStrike" dirty="0" smtClean="0">
                <a:solidFill>
                  <a:srgbClr val="FFFFFF"/>
                </a:solidFill>
                <a:ea typeface="establish Retrosans"/>
              </a:rPr>
              <a:t>관리자 </a:t>
            </a:r>
            <a:r>
              <a:rPr lang="ko-KR" sz="7000" b="0" i="1" u="none" strike="noStrike" dirty="0" smtClean="0">
                <a:solidFill>
                  <a:srgbClr val="FFFFFF"/>
                </a:solidFill>
                <a:ea typeface="establish Retrosans"/>
              </a:rPr>
              <a:t>댓글</a:t>
            </a:r>
            <a:r>
              <a:rPr lang="en-US" sz="7000" b="0" i="1" u="none" strike="noStrike" dirty="0" smtClean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 dirty="0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3009900"/>
            <a:ext cx="9829800" cy="591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725400" y="8686800"/>
            <a:ext cx="1473200" cy="48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88500" y="1219200"/>
            <a:ext cx="7277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댓글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리스트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7000" b="0" i="1" u="none" strike="noStrike" dirty="0" smtClean="0">
                <a:solidFill>
                  <a:srgbClr val="FFFFFF"/>
                </a:solidFill>
                <a:ea typeface="establish Retrosans"/>
              </a:rPr>
              <a:t>관리자 </a:t>
            </a:r>
            <a:r>
              <a:rPr lang="ko-KR" sz="7000" b="0" i="1" u="none" strike="noStrike" dirty="0" smtClean="0">
                <a:solidFill>
                  <a:srgbClr val="FFFFFF"/>
                </a:solidFill>
                <a:ea typeface="establish Retrosans"/>
              </a:rPr>
              <a:t>댓글</a:t>
            </a:r>
            <a:r>
              <a:rPr lang="en-US" sz="7000" b="0" i="1" u="none" strike="noStrike" dirty="0" smtClean="0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 dirty="0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149600"/>
            <a:ext cx="9613900" cy="572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4495800"/>
            <a:ext cx="6172200" cy="369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898900" y="4229100"/>
            <a:ext cx="14732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898900" y="4940300"/>
            <a:ext cx="1473200" cy="48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0100" y="2032000"/>
            <a:ext cx="5207000" cy="1866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96500" y="8623300"/>
            <a:ext cx="7277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게시글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번호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게시글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제목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클릭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해당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게시글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56800" y="469900"/>
            <a:ext cx="7277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삭제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버튼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클릭</a:t>
            </a:r>
          </a:p>
          <a:p>
            <a:pPr lvl="0" algn="ctr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-&gt; alert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뜨면서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삭제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가능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304800" y="95885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825121" y="2789321"/>
            <a:ext cx="542758" cy="177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560" y="2001520"/>
            <a:ext cx="2524477" cy="533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10096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메인페이지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-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통계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247900"/>
            <a:ext cx="12128500" cy="754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85800" y="5880100"/>
            <a:ext cx="4648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데이터가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없을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경우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백엔드에서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0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을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세팅해서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전달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23900" y="3187700"/>
            <a:ext cx="46482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가입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탈퇴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게시글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,</a:t>
            </a:r>
            <a:b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</a:b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문의답변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대기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완료</a:t>
            </a:r>
            <a:b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</a:b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일일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개수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확인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384710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100965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문의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400300"/>
            <a:ext cx="13258800" cy="7429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47400" y="1270000"/>
            <a:ext cx="5638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대기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/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완료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구분하여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각각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리스트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7595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768600"/>
            <a:ext cx="16179800" cy="679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65151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개발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환경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3365500"/>
            <a:ext cx="16510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00" y="3365500"/>
            <a:ext cx="1168400" cy="165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3302000"/>
            <a:ext cx="1752600" cy="175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5511800"/>
            <a:ext cx="2286000" cy="123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7340600"/>
            <a:ext cx="1625600" cy="132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7900" y="3530600"/>
            <a:ext cx="15494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3100" y="5397500"/>
            <a:ext cx="14224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0" y="5270500"/>
            <a:ext cx="1638300" cy="179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17700" y="7327900"/>
            <a:ext cx="1447800" cy="144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9400" y="7454900"/>
            <a:ext cx="1981200" cy="148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56900" y="3632200"/>
            <a:ext cx="1358900" cy="1358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0" y="3492500"/>
            <a:ext cx="15367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14500" y="3378200"/>
            <a:ext cx="1854200" cy="185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60300" y="7454900"/>
            <a:ext cx="1574800" cy="140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84000" y="5384800"/>
            <a:ext cx="1485900" cy="1485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48600" y="7213600"/>
            <a:ext cx="26035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5359400"/>
            <a:ext cx="1841500" cy="139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22900" y="7150100"/>
            <a:ext cx="1689100" cy="168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100965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문의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362200"/>
            <a:ext cx="15125700" cy="722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60000">
            <a:off x="11823700" y="7416800"/>
            <a:ext cx="9525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79100" y="1295400"/>
            <a:ext cx="6451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상세페이지에서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관리자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답변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바로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작성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4900" y="6642100"/>
            <a:ext cx="2984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미답변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상태일</a:t>
            </a:r>
            <a:r>
              <a:rPr lang="en-US" sz="3000" b="0" i="0" u="none" strike="noStrike" spc="-100">
                <a:solidFill>
                  <a:srgbClr val="21426A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21426A"/>
                </a:solidFill>
                <a:ea typeface="Pretendard Bold"/>
              </a:rPr>
              <a:t>경우</a:t>
            </a:r>
          </a:p>
        </p:txBody>
      </p:sp>
    </p:spTree>
    <p:extLst>
      <p:ext uri="{BB962C8B-B14F-4D97-AF65-F5344CB8AC3E}">
        <p14:creationId xmlns:p14="http://schemas.microsoft.com/office/powerpoint/2010/main" val="143070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7721600"/>
            <a:ext cx="15519400" cy="1358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100965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문의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140000">
            <a:off x="11938000" y="8051800"/>
            <a:ext cx="11049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0" y="3810000"/>
            <a:ext cx="15417800" cy="156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140000">
            <a:off x="11747500" y="4140200"/>
            <a:ext cx="1104900" cy="29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79100" y="1295400"/>
            <a:ext cx="6451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상세페이지에서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관리자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답변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바로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작성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가능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3400" y="6832600"/>
            <a:ext cx="3479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답변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완료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상태일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경우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7200" y="2717800"/>
            <a:ext cx="2984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미답변일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경우</a:t>
            </a:r>
          </a:p>
        </p:txBody>
      </p:sp>
    </p:spTree>
    <p:extLst>
      <p:ext uri="{BB962C8B-B14F-4D97-AF65-F5344CB8AC3E}">
        <p14:creationId xmlns:p14="http://schemas.microsoft.com/office/powerpoint/2010/main" val="203134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4914900"/>
            <a:ext cx="16078200" cy="3378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100965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문의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8280000">
            <a:off x="4394200" y="5638800"/>
            <a:ext cx="9144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0800" y="3467100"/>
            <a:ext cx="383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문의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완료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리스트로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58747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298700"/>
            <a:ext cx="13004800" cy="7594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939800"/>
            <a:ext cx="100965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문의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8280000">
            <a:off x="3987800" y="8521700"/>
            <a:ext cx="914400" cy="2921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04800" y="95885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632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체험단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441700"/>
            <a:ext cx="16167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632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체험단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3048000"/>
            <a:ext cx="16497300" cy="593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4025900"/>
            <a:ext cx="3860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6327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체험단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상세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3098800"/>
            <a:ext cx="160147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8521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공지사항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2247900"/>
            <a:ext cx="13385800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8521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관리자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공지사항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상세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781300"/>
            <a:ext cx="15087600" cy="685800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04800" y="9588500"/>
            <a:ext cx="914400" cy="406400"/>
          </a:xfrm>
          <a:prstGeom prst="rightArrow">
            <a:avLst>
              <a:gd name="adj1" fmla="val 50000"/>
              <a:gd name="adj2" fmla="val 10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0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자체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평가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의견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2806700"/>
            <a:ext cx="7277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3949700"/>
            <a:ext cx="7277100" cy="513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14700" y="3086100"/>
            <a:ext cx="3670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100">
                <a:solidFill>
                  <a:srgbClr val="0F2540"/>
                </a:solidFill>
                <a:ea typeface="Pretendard Black"/>
              </a:rPr>
              <a:t>이경진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0" y="2806700"/>
            <a:ext cx="7277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600" y="3949700"/>
            <a:ext cx="7277100" cy="513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303000" y="3098800"/>
            <a:ext cx="3670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100">
                <a:solidFill>
                  <a:srgbClr val="0F2540"/>
                </a:solidFill>
                <a:ea typeface="Pretendard Black"/>
              </a:rPr>
              <a:t>김지민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9900" y="4622800"/>
            <a:ext cx="6794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0F2540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좋았던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9900" y="6731000"/>
            <a:ext cx="6794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0F2540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아쉬운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15500" y="4622800"/>
            <a:ext cx="6794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0F2540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좋았던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15500" y="6743700"/>
            <a:ext cx="6794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24499"/>
              </a:lnSpc>
              <a:buClr>
                <a:srgbClr val="0F2540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아쉬운</a:t>
            </a:r>
            <a:r>
              <a:rPr lang="en-US" sz="2300" b="0" i="0" u="none" strike="noStrike" spc="-100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300" b="0" i="0" u="none" strike="noStrike" spc="-100">
                <a:solidFill>
                  <a:srgbClr val="0F2540"/>
                </a:solidFill>
                <a:ea typeface="Pretendard Regular"/>
              </a:rPr>
              <a:t>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3000" y="5207000"/>
            <a:ext cx="54356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내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기능을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구현하는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것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뿐만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아니라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타인이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만든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코드를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수정하여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기능을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완성시킬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있는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기회가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좋았다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01300" y="5207000"/>
            <a:ext cx="54356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타인의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코드를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해석하고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수정해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볼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있었고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다양한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기능을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구현해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볼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있어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좋았다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13000" y="7391400"/>
            <a:ext cx="54356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4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명으로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생각하고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계획했던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일이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2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명이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되면서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계획대로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완성하지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못해서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아쉽다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01300" y="7391400"/>
            <a:ext cx="54356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팀원이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줄어들면서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시간은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없고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할일은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많아서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정신이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없어서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꼼꼼하게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기능을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구현하지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못한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것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같아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F2540"/>
                </a:solidFill>
                <a:ea typeface="Pretendard Regular"/>
              </a:rPr>
              <a:t>아쉽다</a:t>
            </a:r>
            <a:r>
              <a:rPr lang="en-US" sz="2000" b="0" i="0" u="none" strike="noStrike">
                <a:solidFill>
                  <a:srgbClr val="0F254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70600" y="4648200"/>
            <a:ext cx="12293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ko-KR" sz="6000" b="0" i="1" u="none" strike="noStrike">
                <a:solidFill>
                  <a:srgbClr val="58CCFF"/>
                </a:solidFill>
                <a:ea typeface="establish Retrosans"/>
              </a:rPr>
              <a:t>프로젝트</a:t>
            </a:r>
            <a:r>
              <a:rPr lang="en-US" sz="6000" b="0" i="1" u="none" strike="noStrike">
                <a:solidFill>
                  <a:srgbClr val="58CCFF"/>
                </a:solidFill>
                <a:latin typeface="establish Retrosans"/>
              </a:rPr>
              <a:t> </a:t>
            </a:r>
            <a:r>
              <a:rPr lang="ko-KR" sz="6000" b="0" i="1" u="none" strike="noStrike">
                <a:solidFill>
                  <a:srgbClr val="58CCFF"/>
                </a:solidFill>
                <a:ea typeface="establish Retrosans"/>
              </a:rPr>
              <a:t>수행</a:t>
            </a:r>
            <a:r>
              <a:rPr lang="en-US" sz="6000" b="0" i="1" u="none" strike="noStrike">
                <a:solidFill>
                  <a:srgbClr val="58CCFF"/>
                </a:solidFill>
                <a:latin typeface="establish Retrosans"/>
              </a:rPr>
              <a:t> </a:t>
            </a:r>
            <a:r>
              <a:rPr lang="ko-KR" sz="6000" b="0" i="1" u="none" strike="noStrike">
                <a:solidFill>
                  <a:srgbClr val="58CCFF"/>
                </a:solidFill>
                <a:ea typeface="establish Retrosans"/>
              </a:rPr>
              <a:t>절차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90600" y="5130800"/>
            <a:ext cx="103378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73468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20000">
            <a:off x="1854200" y="6464300"/>
            <a:ext cx="203200" cy="468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5473700"/>
            <a:ext cx="4673600" cy="210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00900" y="4152900"/>
            <a:ext cx="41910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12000" b="0" i="1" u="none" strike="noStrike">
                <a:solidFill>
                  <a:srgbClr val="58CCFF"/>
                </a:solidFill>
                <a:latin typeface="establish Retrosans"/>
              </a:rPr>
              <a:t>QnA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3576300" y="2070100"/>
            <a:ext cx="4229100" cy="12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680000">
            <a:off x="10947400" y="3619500"/>
            <a:ext cx="1778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100" y="3810000"/>
            <a:ext cx="4673600" cy="210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39800" y="8331200"/>
            <a:ext cx="4089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03300" y="8191500"/>
            <a:ext cx="65278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7137400"/>
            <a:ext cx="3454400" cy="812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22400" y="1739900"/>
            <a:ext cx="113157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ko-KR" sz="12000" b="0" i="1" u="none" strike="noStrike">
                <a:solidFill>
                  <a:srgbClr val="58CCFF"/>
                </a:solidFill>
                <a:ea typeface="establish Retrosans"/>
              </a:rPr>
              <a:t>감사합니다</a:t>
            </a:r>
            <a:r>
              <a:rPr lang="en-US" sz="12000" b="0" i="1" u="none" strike="noStrike">
                <a:solidFill>
                  <a:srgbClr val="58CCFF"/>
                </a:solidFill>
                <a:latin typeface="establish Retrosa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10200" y="7556500"/>
            <a:ext cx="1727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2000" b="0" i="0" u="none" strike="noStrike" spc="100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이경진</a:t>
            </a:r>
            <a:r>
              <a:rPr lang="en-US" sz="2000" b="0" i="0" u="none" strike="noStrike" spc="100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    </a:t>
            </a:r>
            <a:r>
              <a:rPr lang="ko-KR" sz="2000" b="0" i="0" u="none" strike="noStrike" spc="100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김지민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요구사항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명세서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94000"/>
            <a:ext cx="44450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3530600"/>
            <a:ext cx="45212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00" y="2286000"/>
            <a:ext cx="45212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500" y="3568700"/>
            <a:ext cx="4495800" cy="617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36500" y="12192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유저</a:t>
            </a:r>
            <a:r>
              <a:rPr lang="en-US" sz="3000" b="0" i="0" u="none" strike="noStrike" spc="-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 dirty="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100" y="939800"/>
            <a:ext cx="78613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요구사항</a:t>
            </a:r>
            <a:r>
              <a:rPr lang="en-US" sz="7000" b="0" i="1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7000" b="0" i="1" u="none" strike="noStrike">
                <a:solidFill>
                  <a:srgbClr val="FFFFFF"/>
                </a:solidFill>
                <a:ea typeface="establish Retrosans"/>
              </a:rPr>
              <a:t>명세서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7680000">
            <a:off x="215900" y="-1625600"/>
            <a:ext cx="13589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908300"/>
            <a:ext cx="49022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2489200"/>
            <a:ext cx="51562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4305300"/>
            <a:ext cx="6172200" cy="487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636500" y="12192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관리자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710</Words>
  <Application>Microsoft Office PowerPoint</Application>
  <PresentationFormat>사용자 지정</PresentationFormat>
  <Paragraphs>232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0" baseType="lpstr">
      <vt:lpstr>establish Retrosans</vt:lpstr>
      <vt:lpstr>Calibri</vt:lpstr>
      <vt:lpstr>Pretendard Bold</vt:lpstr>
      <vt:lpstr>Pretendard ExtraBold</vt:lpstr>
      <vt:lpstr>맑은 고딕</vt:lpstr>
      <vt:lpstr>Arial</vt:lpstr>
      <vt:lpstr>Pretendard Black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</cp:revision>
  <dcterms:created xsi:type="dcterms:W3CDTF">2006-08-16T00:00:00Z</dcterms:created>
  <dcterms:modified xsi:type="dcterms:W3CDTF">2025-02-25T05:29:17Z</dcterms:modified>
</cp:coreProperties>
</file>